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7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CF8AA-57C8-4CA5-9609-48118A8C428A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7C4E9-D00B-44B6-830B-BA6F2BA2A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87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B4641F-44D0-4635-8071-0C978F96BEA8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30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4F1745-6EDB-4F92-9F56-B78DB371161B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086444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096A50-1D19-48D1-830C-E5AAB30E3CA4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03239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067223-5980-4D89-B01D-343FE35789F7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486400" cy="4102100"/>
          </a:xfrm>
          <a:noFill/>
        </p:spPr>
        <p:txBody>
          <a:bodyPr/>
          <a:lstStyle/>
          <a:p>
            <a:endParaRPr lang="en-US" sz="2000"/>
          </a:p>
          <a:p>
            <a:endParaRPr lang="en-US" sz="200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77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E082DB-68BB-4226-ADB9-F88B21BAA025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3600" y="684213"/>
            <a:ext cx="5130800" cy="2886075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875088"/>
            <a:ext cx="4953000" cy="4430712"/>
          </a:xfrm>
          <a:noFill/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92575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F188C3-2A2F-4A3E-8DD0-02D4C189D1C8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4750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2450DE-D01F-4FEE-A9BB-19035029ACDD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142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ABC22B5-73EE-4135-881D-97E09958DBA2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684213"/>
            <a:ext cx="4725988" cy="2659062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3810000"/>
            <a:ext cx="5257800" cy="4648200"/>
          </a:xfrm>
          <a:noFill/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9978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B64135-1A18-4630-9794-55B9A61A566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31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19707B-6621-40F5-B836-22ED4BC71770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355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58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C61BD3-1090-4C8C-A3C1-AF076A257FBF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53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1E8BCF2-E87A-4F36-91BA-1D7154C12C1E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46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B52808-E49B-471D-9374-F36A00230EFA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92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0082C0-069B-4D75-9DC2-7334353E7DA6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96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55ADCD-F74C-42BA-B29B-D5DFDBF94847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62619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161DDE-448F-4280-8A71-A166FAEBFD1C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268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48CC11-15E4-4662-A2A0-B8127AAC8FEC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12494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D5D184-385C-42B8-8C7D-40508ABE3C57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077526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5B4799-B9D5-409E-959A-C735B163D066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91560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D97571-A643-447A-80FD-20A0AF1BEAE5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439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6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9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1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23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8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6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283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64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51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1771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81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2235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538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97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21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F93B7-D0F7-49E5-99CC-A87BDD9E5149}" type="datetimeFigureOut">
              <a:rPr lang="en-US" smtClean="0"/>
              <a:t>6/24/2019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0AA2662-C073-46E4-AEC5-FB2935C369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5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990600"/>
            <a:ext cx="7772400" cy="1143000"/>
          </a:xfrm>
        </p:spPr>
        <p:txBody>
          <a:bodyPr anchor="ctr"/>
          <a:lstStyle/>
          <a:p>
            <a:pPr eaLnBrk="1" hangingPunct="1"/>
            <a:r>
              <a:rPr lang="en-US" sz="4800" dirty="0"/>
              <a:t>Leadership</a:t>
            </a:r>
          </a:p>
        </p:txBody>
      </p:sp>
      <p:sp>
        <p:nvSpPr>
          <p:cNvPr id="4100" name="Rectangle 8"/>
          <p:cNvSpPr>
            <a:spLocks noChangeArrowheads="1"/>
          </p:cNvSpPr>
          <p:nvPr/>
        </p:nvSpPr>
        <p:spPr bwMode="auto">
          <a:xfrm>
            <a:off x="2286000" y="2971800"/>
            <a:ext cx="73596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sz="4400" b="1">
                <a:solidFill>
                  <a:srgbClr val="000066"/>
                </a:solidFill>
                <a:latin typeface="Arial" panose="020B0604020202020204" pitchFamily="34" charset="0"/>
              </a:rPr>
              <a:t>Chapter 4 - Style Approach</a:t>
            </a:r>
          </a:p>
        </p:txBody>
      </p:sp>
    </p:spTree>
    <p:extLst>
      <p:ext uri="{BB962C8B-B14F-4D97-AF65-F5344CB8AC3E}">
        <p14:creationId xmlns:p14="http://schemas.microsoft.com/office/powerpoint/2010/main" val="3293413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838200"/>
            <a:ext cx="4953000" cy="1143000"/>
          </a:xfrm>
        </p:spPr>
        <p:txBody>
          <a:bodyPr anchor="ctr"/>
          <a:lstStyle/>
          <a:p>
            <a:pPr eaLnBrk="1" hangingPunct="1"/>
            <a:r>
              <a:rPr lang="en-US" sz="5400"/>
              <a:t>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514600"/>
            <a:ext cx="7467600" cy="1905000"/>
          </a:xfrm>
        </p:spPr>
        <p:txBody>
          <a:bodyPr>
            <a:noAutofit/>
          </a:bodyPr>
          <a:lstStyle/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2800" b="1" dirty="0"/>
              <a:t> Style Approach Perspective 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2800" b="1" dirty="0"/>
              <a:t> Ohio State Studies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2800" b="1" dirty="0"/>
              <a:t> University of Michigan Studies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2800" b="1" dirty="0"/>
              <a:t> Blake &amp; Mouton’s Leadership Grid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2800" b="1" dirty="0"/>
              <a:t> How Does the Style Approach Work?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11941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      Style Approach Description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61753" y="2934586"/>
            <a:ext cx="3505200" cy="3618614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b="1" dirty="0">
                <a:solidFill>
                  <a:srgbClr val="333399"/>
                </a:solidFill>
              </a:rPr>
              <a:t>Emphasizes the </a:t>
            </a:r>
            <a:r>
              <a:rPr lang="en-US" sz="2400" b="1" u="sng" dirty="0">
                <a:solidFill>
                  <a:srgbClr val="333399"/>
                </a:solidFill>
              </a:rPr>
              <a:t>behavior</a:t>
            </a:r>
            <a:r>
              <a:rPr lang="en-US" sz="2400" b="1" dirty="0">
                <a:solidFill>
                  <a:srgbClr val="333399"/>
                </a:solidFill>
              </a:rPr>
              <a:t> of the leader</a:t>
            </a:r>
          </a:p>
          <a:p>
            <a:pPr eaLnBrk="1" hangingPunct="1"/>
            <a:r>
              <a:rPr lang="en-US" sz="2400" b="1" dirty="0">
                <a:solidFill>
                  <a:srgbClr val="333399"/>
                </a:solidFill>
              </a:rPr>
              <a:t>Focuses exclusively on what leaders do and how they act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5743575" y="2667000"/>
            <a:ext cx="6448425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 dirty="0">
                <a:solidFill>
                  <a:srgbClr val="333399"/>
                </a:solidFill>
                <a:latin typeface="Arial" panose="020B0604020202020204" pitchFamily="34" charset="0"/>
              </a:rPr>
              <a:t>Comprised of two general kinds of Behaviors</a:t>
            </a:r>
          </a:p>
          <a:p>
            <a:pPr lvl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660066"/>
                </a:solidFill>
                <a:latin typeface="Arial" panose="020B0604020202020204" pitchFamily="34" charset="0"/>
              </a:rPr>
              <a:t>Task behaviors</a:t>
            </a:r>
          </a:p>
          <a:p>
            <a:pPr lvl="2"/>
            <a:r>
              <a:rPr lang="en-US" dirty="0">
                <a:latin typeface="Arial" panose="020B0604020202020204" pitchFamily="34" charset="0"/>
              </a:rPr>
              <a:t>Facilitate goal accomplishment: Help group members achieve objectives</a:t>
            </a:r>
          </a:p>
          <a:p>
            <a:pPr lvl="1">
              <a:buClr>
                <a:srgbClr val="333399"/>
              </a:buClr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rgbClr val="003366"/>
                </a:solidFill>
                <a:latin typeface="Arial" panose="020B0604020202020204" pitchFamily="34" charset="0"/>
              </a:rPr>
              <a:t>Relationship behaviors</a:t>
            </a:r>
          </a:p>
          <a:p>
            <a:pPr lvl="2"/>
            <a:r>
              <a:rPr lang="en-US" dirty="0">
                <a:latin typeface="Arial" panose="020B0604020202020204" pitchFamily="34" charset="0"/>
              </a:rPr>
              <a:t>Help subordinates feel comfortable with themselves, each other, and the situation</a:t>
            </a:r>
          </a:p>
          <a:p>
            <a:pPr lvl="1"/>
            <a:endParaRPr lang="en-US" dirty="0">
              <a:latin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1285653" y="19050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Perspective</a:t>
            </a: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8966196" y="1884916"/>
            <a:ext cx="226695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4245885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609600"/>
            <a:ext cx="7772400" cy="990600"/>
          </a:xfrm>
        </p:spPr>
        <p:txBody>
          <a:bodyPr/>
          <a:lstStyle/>
          <a:p>
            <a:pPr eaLnBrk="1" hangingPunct="1"/>
            <a:r>
              <a:rPr lang="en-US" sz="4000" dirty="0"/>
              <a:t>Ohio State Studies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84582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333399"/>
                </a:solidFill>
              </a:rPr>
              <a:t>Leadership Behavior Description Questionnaire (LBDQ)</a:t>
            </a:r>
            <a:endParaRPr lang="en-US" sz="2800" dirty="0">
              <a:solidFill>
                <a:srgbClr val="333399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400" dirty="0"/>
              <a:t>Identify number of times leaders engaged in specific behaviors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000" dirty="0"/>
              <a:t>150 questions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sz="1050" dirty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400" dirty="0"/>
              <a:t>Participant settings (military, industrial, educational)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sz="1100" dirty="0"/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400" dirty="0"/>
              <a:t>Results</a:t>
            </a:r>
          </a:p>
          <a:p>
            <a:pPr lvl="2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000" dirty="0"/>
              <a:t>Particular clusters of behaviors were typical of leaders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693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/>
              <a:t>Ohio State Studies, cont’d.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idx="1"/>
          </p:nvPr>
        </p:nvSpPr>
        <p:spPr>
          <a:xfrm>
            <a:off x="978195" y="1524000"/>
            <a:ext cx="10823945" cy="5334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b="1" dirty="0">
                <a:solidFill>
                  <a:srgbClr val="333399"/>
                </a:solidFill>
              </a:rPr>
              <a:t>LBDQ-XII (</a:t>
            </a:r>
            <a:r>
              <a:rPr lang="en-US" sz="2400" b="1" dirty="0" err="1">
                <a:solidFill>
                  <a:srgbClr val="333399"/>
                </a:solidFill>
              </a:rPr>
              <a:t>Stogdill</a:t>
            </a:r>
            <a:r>
              <a:rPr lang="en-US" sz="2400" b="1" dirty="0">
                <a:solidFill>
                  <a:srgbClr val="333399"/>
                </a:solidFill>
              </a:rPr>
              <a:t>, 1963)</a:t>
            </a:r>
          </a:p>
          <a:p>
            <a:pPr lvl="1" eaLnBrk="1" hangingPunct="1"/>
            <a:r>
              <a:rPr lang="en-US" sz="2400" dirty="0"/>
              <a:t>Shortened version of the LBDQ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400" dirty="0"/>
              <a:t>Most widely used leadership assessment instrument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2400" dirty="0"/>
              <a:t>Results - Two general types of leader behaviors: </a:t>
            </a:r>
          </a:p>
          <a:p>
            <a:pPr lvl="1" eaLnBrk="1" hangingPunct="1">
              <a:spcBef>
                <a:spcPct val="0"/>
              </a:spcBef>
            </a:pPr>
            <a:endParaRPr lang="en-US" sz="2400" dirty="0"/>
          </a:p>
          <a:p>
            <a:pPr lvl="2" eaLnBrk="1" hangingPunct="1">
              <a:spcBef>
                <a:spcPct val="0"/>
              </a:spcBef>
            </a:pPr>
            <a:r>
              <a:rPr lang="en-US" sz="2400" b="1" dirty="0">
                <a:solidFill>
                  <a:srgbClr val="006699"/>
                </a:solidFill>
              </a:rPr>
              <a:t>Initiating structure – Leaders provide structure for subordinates</a:t>
            </a:r>
          </a:p>
          <a:p>
            <a:pPr lvl="3" eaLnBrk="1" hangingPunct="1">
              <a:spcBef>
                <a:spcPct val="0"/>
              </a:spcBef>
            </a:pPr>
            <a:r>
              <a:rPr lang="en-US" sz="2400" b="1" dirty="0"/>
              <a:t>Task behaviors</a:t>
            </a:r>
            <a:r>
              <a:rPr lang="en-US" sz="2400" dirty="0"/>
              <a:t> - organizing work, giving structure to the work context, defining role responsibility, scheduling work activities</a:t>
            </a:r>
          </a:p>
          <a:p>
            <a:pPr lvl="3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2400" dirty="0"/>
          </a:p>
          <a:p>
            <a:pPr lvl="2" eaLnBrk="1" hangingPunct="1">
              <a:spcBef>
                <a:spcPct val="0"/>
              </a:spcBef>
            </a:pPr>
            <a:r>
              <a:rPr lang="en-US" sz="2400" b="1" dirty="0">
                <a:solidFill>
                  <a:srgbClr val="006699"/>
                </a:solidFill>
              </a:rPr>
              <a:t>Consideration - Leaders nurture subordinates</a:t>
            </a:r>
          </a:p>
          <a:p>
            <a:pPr lvl="3" eaLnBrk="1" hangingPunct="1">
              <a:spcBef>
                <a:spcPct val="0"/>
              </a:spcBef>
            </a:pPr>
            <a:r>
              <a:rPr lang="en-US" sz="2400" b="1" dirty="0"/>
              <a:t>Relationship behaviors</a:t>
            </a:r>
            <a:r>
              <a:rPr lang="en-US" sz="2400" dirty="0"/>
              <a:t> – building camaraderie, respect, trust, &amp; liking between leaders &amp; followers</a:t>
            </a:r>
          </a:p>
          <a:p>
            <a:pPr lvl="2" eaLnBrk="1" hangingPunct="1">
              <a:buFont typeface="Wingdings" panose="05000000000000000000" pitchFamily="2" charset="2"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093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33400"/>
            <a:ext cx="8534400" cy="762000"/>
          </a:xfrm>
        </p:spPr>
        <p:txBody>
          <a:bodyPr/>
          <a:lstStyle/>
          <a:p>
            <a:pPr eaLnBrk="1" hangingPunct="1"/>
            <a:r>
              <a:rPr lang="en-US" sz="4000" dirty="0"/>
              <a:t>University of Michigan Studies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371600"/>
            <a:ext cx="10180320" cy="5334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b="1" dirty="0">
                <a:solidFill>
                  <a:srgbClr val="333399"/>
                </a:solidFill>
              </a:rPr>
              <a:t>Exploring leadership behavior</a:t>
            </a:r>
          </a:p>
          <a:p>
            <a:pPr lvl="1" eaLnBrk="1" hangingPunct="1"/>
            <a:r>
              <a:rPr lang="en-US" sz="1800" dirty="0"/>
              <a:t>Specific emphasis on impact of leadership behavior on performance of small groups</a:t>
            </a:r>
          </a:p>
          <a:p>
            <a:pPr eaLnBrk="1" hangingPunct="1"/>
            <a:r>
              <a:rPr lang="en-US" sz="2000" b="1" dirty="0">
                <a:solidFill>
                  <a:srgbClr val="333399"/>
                </a:solidFill>
              </a:rPr>
              <a:t>Results - </a:t>
            </a:r>
            <a:r>
              <a:rPr lang="en-US" sz="2800" b="1" dirty="0">
                <a:solidFill>
                  <a:srgbClr val="333399"/>
                </a:solidFill>
              </a:rPr>
              <a:t>Two types of leadership behaviors conceptualized as opposite ends of a single continuum</a:t>
            </a:r>
            <a:endParaRPr lang="en-US" sz="2800" dirty="0">
              <a:solidFill>
                <a:srgbClr val="333399"/>
              </a:solidFill>
            </a:endParaRPr>
          </a:p>
          <a:p>
            <a:pPr lvl="1" eaLnBrk="1" hangingPunct="1"/>
            <a:r>
              <a:rPr lang="en-US" sz="1800" b="1" dirty="0">
                <a:solidFill>
                  <a:srgbClr val="0070C0"/>
                </a:solidFill>
              </a:rPr>
              <a:t>Employee orientation</a:t>
            </a:r>
          </a:p>
          <a:p>
            <a:pPr lvl="2" eaLnBrk="1" hangingPunct="1"/>
            <a:r>
              <a:rPr lang="en-US" sz="1600" dirty="0"/>
              <a:t>Strong human relations emphasis</a:t>
            </a:r>
          </a:p>
          <a:p>
            <a:pPr lvl="1" eaLnBrk="1" hangingPunct="1"/>
            <a:r>
              <a:rPr lang="en-US" sz="1800" b="1" dirty="0">
                <a:solidFill>
                  <a:srgbClr val="006699"/>
                </a:solidFill>
              </a:rPr>
              <a:t>Production orientation</a:t>
            </a:r>
          </a:p>
          <a:p>
            <a:pPr lvl="2" eaLnBrk="1" hangingPunct="1"/>
            <a:r>
              <a:rPr lang="en-US" sz="1600" dirty="0"/>
              <a:t>Stresses the technical aspects of a job</a:t>
            </a:r>
          </a:p>
          <a:p>
            <a:pPr lvl="1" eaLnBrk="1" hangingPunct="1"/>
            <a:r>
              <a:rPr lang="en-US" sz="1800" dirty="0"/>
              <a:t>Later studies </a:t>
            </a:r>
            <a:r>
              <a:rPr lang="en-US" sz="1800" dirty="0" err="1"/>
              <a:t>reconceptualized</a:t>
            </a:r>
            <a:r>
              <a:rPr lang="en-US" sz="1800" dirty="0"/>
              <a:t> behaviors as two independent leadership orientations - possible orientation to both at the same time</a:t>
            </a:r>
          </a:p>
        </p:txBody>
      </p:sp>
    </p:spTree>
    <p:extLst>
      <p:ext uri="{BB962C8B-B14F-4D97-AF65-F5344CB8AC3E}">
        <p14:creationId xmlns:p14="http://schemas.microsoft.com/office/powerpoint/2010/main" val="2958782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457200"/>
            <a:ext cx="7391400" cy="1676400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sz="4000">
                <a:solidFill>
                  <a:srgbClr val="003366"/>
                </a:solidFill>
              </a:rPr>
              <a:t>Blake &amp; Mouton’s Managerial (Leadership) Grid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95600" y="2362200"/>
            <a:ext cx="6400800" cy="4495800"/>
          </a:xfrm>
        </p:spPr>
        <p:txBody>
          <a:bodyPr>
            <a:normAutofit lnSpcReduction="10000"/>
          </a:bodyPr>
          <a:lstStyle/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70C0"/>
                </a:solidFill>
              </a:rPr>
              <a:t> Historical Perspective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70C0"/>
                </a:solidFill>
              </a:rPr>
              <a:t>  Leadership Grid Components</a:t>
            </a:r>
          </a:p>
          <a:p>
            <a:pPr lvl="1" algn="l" eaLnBrk="1" hangingPunct="1">
              <a:buFontTx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 Authority-Compliance (9,1)</a:t>
            </a:r>
          </a:p>
          <a:p>
            <a:pPr lvl="1" algn="l" eaLnBrk="1" hangingPunct="1">
              <a:buFontTx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 Country Club Management (1,9)</a:t>
            </a:r>
          </a:p>
          <a:p>
            <a:pPr lvl="1" algn="l" eaLnBrk="1" hangingPunct="1">
              <a:buFontTx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 Impoverished Management (1,1)</a:t>
            </a:r>
          </a:p>
          <a:p>
            <a:pPr lvl="1" algn="l" eaLnBrk="1" hangingPunct="1">
              <a:buFontTx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 Middle-of-the-Road Management (5,5)</a:t>
            </a:r>
          </a:p>
          <a:p>
            <a:pPr lvl="1" algn="l" eaLnBrk="1" hangingPunct="1">
              <a:buFontTx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 Team Management (9,9)</a:t>
            </a:r>
          </a:p>
          <a:p>
            <a:pPr lvl="1" algn="l" eaLnBrk="1" hangingPunct="1">
              <a:buFontTx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 Paternalism/</a:t>
            </a:r>
            <a:r>
              <a:rPr lang="en-US" sz="2400" dirty="0" err="1">
                <a:solidFill>
                  <a:srgbClr val="0070C0"/>
                </a:solidFill>
              </a:rPr>
              <a:t>Maternalism</a:t>
            </a:r>
            <a:r>
              <a:rPr lang="en-US" sz="2400" dirty="0">
                <a:solidFill>
                  <a:srgbClr val="0070C0"/>
                </a:solidFill>
              </a:rPr>
              <a:t> (1, 9; 9,1)</a:t>
            </a:r>
          </a:p>
          <a:p>
            <a:pPr lvl="1" algn="l" eaLnBrk="1" hangingPunct="1">
              <a:buFontTx/>
              <a:buChar char="–"/>
            </a:pPr>
            <a:r>
              <a:rPr lang="en-US" sz="2400" dirty="0">
                <a:solidFill>
                  <a:srgbClr val="0070C0"/>
                </a:solidFill>
              </a:rPr>
              <a:t> Opportunism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069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81000"/>
            <a:ext cx="8610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/>
              <a:t>Historical Perspective</a:t>
            </a:r>
            <a:br>
              <a:rPr lang="en-US"/>
            </a:br>
            <a:r>
              <a:rPr lang="en-US" sz="2800"/>
              <a:t>Blake &amp; Mouton’s Managerial Leadership Grid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143000" y="2381415"/>
            <a:ext cx="3467100" cy="35814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333399"/>
                </a:solidFill>
              </a:rPr>
              <a:t>Developed in early 1960s</a:t>
            </a:r>
          </a:p>
          <a:p>
            <a:pPr eaLnBrk="1" hangingPunct="1"/>
            <a:r>
              <a:rPr lang="en-US" b="1" dirty="0">
                <a:solidFill>
                  <a:srgbClr val="333399"/>
                </a:solidFill>
              </a:rPr>
              <a:t>Used extensively in organizational training &amp; development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742086" y="2286000"/>
            <a:ext cx="5029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>
                <a:solidFill>
                  <a:srgbClr val="333399"/>
                </a:solidFill>
              </a:rPr>
              <a:t>Designed to explain how leaders help organizations to reach their purposes</a:t>
            </a:r>
            <a:endParaRPr lang="en-US" sz="2400" dirty="0">
              <a:solidFill>
                <a:srgbClr val="333399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/>
              <a:t>Two factors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006699"/>
                </a:solidFill>
              </a:rPr>
              <a:t>Concern for production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/>
              <a:t>How a leader is concerned with achieving organizational tasks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006699"/>
                </a:solidFill>
              </a:rPr>
              <a:t>Concern for people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dirty="0"/>
              <a:t>How a leader attends to the members of the organization who are trying to achieve its goals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143000" y="1600200"/>
            <a:ext cx="22098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</a:rPr>
              <a:t>Development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7574280" y="1600200"/>
            <a:ext cx="4090988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Purpose</a:t>
            </a:r>
          </a:p>
        </p:txBody>
      </p:sp>
    </p:spTree>
    <p:extLst>
      <p:ext uri="{BB962C8B-B14F-4D97-AF65-F5344CB8AC3E}">
        <p14:creationId xmlns:p14="http://schemas.microsoft.com/office/powerpoint/2010/main" val="3070039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AD807-FDFF-42E6-8C60-E8756F673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1290" y="425327"/>
            <a:ext cx="8911687" cy="1085421"/>
          </a:xfrm>
        </p:spPr>
        <p:txBody>
          <a:bodyPr/>
          <a:lstStyle/>
          <a:p>
            <a:pPr algn="ctr"/>
            <a:r>
              <a:rPr lang="en-IN" dirty="0"/>
              <a:t>The Leadership Grid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88C9E-584F-4D8B-B50C-0AAB83B582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5054" y="1510748"/>
            <a:ext cx="8595623" cy="4935177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10" descr="Managerial grid">
            <a:extLst>
              <a:ext uri="{FF2B5EF4-FFF2-40B4-BE49-F238E27FC236}">
                <a16:creationId xmlns:a16="http://schemas.microsoft.com/office/drawing/2014/main" id="{EA5B3F95-9493-4375-A04B-17F93DFFA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766F54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231" y="1696279"/>
            <a:ext cx="7641268" cy="4465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923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33400"/>
            <a:ext cx="8382000" cy="762000"/>
          </a:xfrm>
        </p:spPr>
        <p:txBody>
          <a:bodyPr/>
          <a:lstStyle/>
          <a:p>
            <a:pPr eaLnBrk="1" hangingPunct="1"/>
            <a:r>
              <a:rPr lang="en-US" dirty="0"/>
              <a:t>Authority-Compliance (9,1)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52600" y="2286000"/>
            <a:ext cx="3771900" cy="40386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2400" b="1">
                <a:solidFill>
                  <a:srgbClr val="333399"/>
                </a:solidFill>
              </a:rPr>
              <a:t>Efficiency in operations results from arranging conditions of work such that human interference is minimal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867400" y="2362200"/>
            <a:ext cx="4495800" cy="4114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i="1">
                <a:solidFill>
                  <a:srgbClr val="006666"/>
                </a:solidFill>
              </a:rPr>
              <a:t>Heavy</a:t>
            </a:r>
            <a:r>
              <a:rPr lang="en-US" sz="2400" b="1" i="1">
                <a:solidFill>
                  <a:srgbClr val="6600CC"/>
                </a:solidFill>
              </a:rPr>
              <a:t> </a:t>
            </a:r>
            <a:r>
              <a:rPr lang="en-US" sz="2400" b="1"/>
              <a:t>emphasis on task and job requirements and </a:t>
            </a:r>
            <a:r>
              <a:rPr lang="en-US" sz="2400" b="1" i="1">
                <a:solidFill>
                  <a:srgbClr val="006666"/>
                </a:solidFill>
              </a:rPr>
              <a:t>less </a:t>
            </a:r>
            <a:r>
              <a:rPr lang="en-US" sz="2400" b="1"/>
              <a:t>emphasis on people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Communicating with subordinates outside task instructions not emphasized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>
                <a:solidFill>
                  <a:srgbClr val="006666"/>
                </a:solidFill>
              </a:rPr>
              <a:t>Results driven - </a:t>
            </a:r>
            <a:r>
              <a:rPr lang="en-US" sz="2400" i="1"/>
              <a:t>p</a:t>
            </a:r>
            <a:r>
              <a:rPr lang="en-US" sz="2400"/>
              <a:t>eople regarded as tools to that end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>
                <a:solidFill>
                  <a:srgbClr val="006666"/>
                </a:solidFill>
              </a:rPr>
              <a:t>9,1 leaders</a:t>
            </a:r>
            <a:r>
              <a:rPr lang="en-US" sz="2400">
                <a:solidFill>
                  <a:srgbClr val="006666"/>
                </a:solidFill>
              </a:rPr>
              <a:t> –</a:t>
            </a:r>
            <a:r>
              <a:rPr lang="en-US" sz="2400"/>
              <a:t> seen as controlling, demanding, hard-driving &amp; overpowering</a:t>
            </a:r>
            <a:endParaRPr lang="en-US">
              <a:solidFill>
                <a:schemeClr val="tx1"/>
              </a:solidFill>
            </a:endParaRPr>
          </a:p>
          <a:p>
            <a:pPr lvl="2" eaLnBrk="1" hangingPunct="1">
              <a:lnSpc>
                <a:spcPct val="90000"/>
              </a:lnSpc>
            </a:pPr>
            <a:endParaRPr lang="en-US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438400" y="16002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019800" y="1600200"/>
            <a:ext cx="36576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Role Focus</a:t>
            </a:r>
          </a:p>
        </p:txBody>
      </p:sp>
    </p:spTree>
    <p:extLst>
      <p:ext uri="{BB962C8B-B14F-4D97-AF65-F5344CB8AC3E}">
        <p14:creationId xmlns:p14="http://schemas.microsoft.com/office/powerpoint/2010/main" val="1909418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533400"/>
            <a:ext cx="8382000" cy="990600"/>
          </a:xfrm>
        </p:spPr>
        <p:txBody>
          <a:bodyPr/>
          <a:lstStyle/>
          <a:p>
            <a:pPr eaLnBrk="1" hangingPunct="1"/>
            <a:r>
              <a:rPr lang="en-US"/>
              <a:t>Country Club (1,9)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828800" y="2438400"/>
            <a:ext cx="3695700" cy="32004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2400" b="1">
                <a:solidFill>
                  <a:srgbClr val="333399"/>
                </a:solidFill>
              </a:rPr>
              <a:t>Thoughtful attention to the needs of people leads to a comfortable, friendly organizational atmosphere and work tempo</a:t>
            </a:r>
            <a:endParaRPr lang="en-US" sz="2400">
              <a:solidFill>
                <a:srgbClr val="333399"/>
              </a:solidFill>
            </a:endParaRPr>
          </a:p>
        </p:txBody>
      </p:sp>
      <p:sp>
        <p:nvSpPr>
          <p:cNvPr id="2253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867400" y="2362200"/>
            <a:ext cx="4495800" cy="44958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2400" b="1" i="1">
                <a:solidFill>
                  <a:srgbClr val="006666"/>
                </a:solidFill>
              </a:rPr>
              <a:t>Low</a:t>
            </a:r>
            <a:r>
              <a:rPr lang="en-US" sz="2400" b="1">
                <a:solidFill>
                  <a:srgbClr val="006666"/>
                </a:solidFill>
              </a:rPr>
              <a:t> </a:t>
            </a:r>
            <a:r>
              <a:rPr lang="en-US" sz="2400" b="1"/>
              <a:t>concern for task accomplishment coupled with </a:t>
            </a:r>
            <a:r>
              <a:rPr lang="en-US" sz="2400" b="1" i="1">
                <a:solidFill>
                  <a:srgbClr val="006666"/>
                </a:solidFill>
              </a:rPr>
              <a:t>high</a:t>
            </a:r>
            <a:r>
              <a:rPr lang="en-US" sz="2400" b="1">
                <a:solidFill>
                  <a:srgbClr val="006666"/>
                </a:solidFill>
              </a:rPr>
              <a:t> </a:t>
            </a:r>
            <a:r>
              <a:rPr lang="en-US" sz="2400" b="1"/>
              <a:t>concern for interpersonal relationships</a:t>
            </a:r>
            <a:endParaRPr lang="en-US" sz="2400" b="1">
              <a:solidFill>
                <a:srgbClr val="6600CC"/>
              </a:solidFill>
            </a:endParaRPr>
          </a:p>
          <a:p>
            <a:pPr eaLnBrk="1" hangingPunct="1"/>
            <a:r>
              <a:rPr lang="en-US" sz="2400" i="1">
                <a:solidFill>
                  <a:srgbClr val="006666"/>
                </a:solidFill>
              </a:rPr>
              <a:t>De-emphasizes production</a:t>
            </a:r>
            <a:r>
              <a:rPr lang="en-US" sz="2400" i="1"/>
              <a:t>;</a:t>
            </a:r>
            <a:r>
              <a:rPr lang="en-US" sz="2400" i="1">
                <a:solidFill>
                  <a:srgbClr val="6600CC"/>
                </a:solidFill>
              </a:rPr>
              <a:t> </a:t>
            </a:r>
            <a:r>
              <a:rPr lang="en-US" sz="2400"/>
              <a:t>leaders stress the attitudes and feelings of people</a:t>
            </a:r>
          </a:p>
          <a:p>
            <a:pPr eaLnBrk="1" hangingPunct="1"/>
            <a:r>
              <a:rPr lang="en-US" sz="2400" i="1">
                <a:solidFill>
                  <a:srgbClr val="006666"/>
                </a:solidFill>
              </a:rPr>
              <a:t>1,9 leaders</a:t>
            </a:r>
            <a:r>
              <a:rPr lang="en-US" sz="2400"/>
              <a:t> – try to create a positive climate by being agreeable, eager to help, comforting, noncontroversial</a:t>
            </a:r>
            <a:endParaRPr lang="en-US">
              <a:solidFill>
                <a:schemeClr val="tx1"/>
              </a:solidFill>
            </a:endParaRPr>
          </a:p>
          <a:p>
            <a:pPr lvl="2" eaLnBrk="1" hangingPunct="1"/>
            <a:endParaRPr lang="en-US" sz="1800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362200" y="16764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6019800" y="1676400"/>
            <a:ext cx="36576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Role Focus</a:t>
            </a:r>
          </a:p>
        </p:txBody>
      </p:sp>
    </p:spTree>
    <p:extLst>
      <p:ext uri="{BB962C8B-B14F-4D97-AF65-F5344CB8AC3E}">
        <p14:creationId xmlns:p14="http://schemas.microsoft.com/office/powerpoint/2010/main" val="1763457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533400"/>
            <a:ext cx="8382000" cy="990600"/>
          </a:xfrm>
        </p:spPr>
        <p:txBody>
          <a:bodyPr/>
          <a:lstStyle/>
          <a:p>
            <a:pPr eaLnBrk="1" hangingPunct="1"/>
            <a:r>
              <a:rPr lang="en-US"/>
              <a:t>Impoverished (1,1)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52600" y="2438400"/>
            <a:ext cx="3695700" cy="2438400"/>
          </a:xfrm>
        </p:spPr>
        <p:txBody>
          <a:bodyPr/>
          <a:lstStyle/>
          <a:p>
            <a:pPr eaLnBrk="1" hangingPunct="1"/>
            <a:r>
              <a:rPr lang="en-US" sz="2400" b="1">
                <a:solidFill>
                  <a:srgbClr val="333399"/>
                </a:solidFill>
              </a:rPr>
              <a:t>Minimal effort exerted to get work done is appropriate to sustain organizational membership</a:t>
            </a:r>
            <a:endParaRPr lang="en-US" sz="2400">
              <a:solidFill>
                <a:srgbClr val="333399"/>
              </a:solidFill>
            </a:endParaRPr>
          </a:p>
        </p:txBody>
      </p:sp>
      <p:sp>
        <p:nvSpPr>
          <p:cNvPr id="2458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867400" y="2514600"/>
            <a:ext cx="4495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/>
              <a:t>Leader</a:t>
            </a:r>
            <a:r>
              <a:rPr lang="en-US" sz="2400" b="1">
                <a:solidFill>
                  <a:srgbClr val="6600CC"/>
                </a:solidFill>
              </a:rPr>
              <a:t> </a:t>
            </a:r>
            <a:r>
              <a:rPr lang="en-US" sz="2400" b="1" i="1">
                <a:solidFill>
                  <a:srgbClr val="006666"/>
                </a:solidFill>
              </a:rPr>
              <a:t>unconcerned</a:t>
            </a:r>
            <a:r>
              <a:rPr lang="en-US" sz="2400" b="1">
                <a:solidFill>
                  <a:srgbClr val="6600CC"/>
                </a:solidFill>
              </a:rPr>
              <a:t> </a:t>
            </a:r>
            <a:r>
              <a:rPr lang="en-US" sz="2400" b="1"/>
              <a:t>with </a:t>
            </a:r>
            <a:r>
              <a:rPr lang="en-US" sz="2400" b="1" i="1">
                <a:solidFill>
                  <a:srgbClr val="006666"/>
                </a:solidFill>
              </a:rPr>
              <a:t>both</a:t>
            </a:r>
            <a:r>
              <a:rPr lang="en-US" sz="2400" b="1" i="1">
                <a:solidFill>
                  <a:srgbClr val="6600CC"/>
                </a:solidFill>
              </a:rPr>
              <a:t> </a:t>
            </a:r>
            <a:r>
              <a:rPr lang="en-US" sz="2400" b="1"/>
              <a:t>task and interpersonal relationships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Going through the motions, but uninvolved and withdrawn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>
                <a:solidFill>
                  <a:srgbClr val="006666"/>
                </a:solidFill>
              </a:rPr>
              <a:t>1,1 leaders</a:t>
            </a:r>
            <a:r>
              <a:rPr lang="en-US" sz="2400"/>
              <a:t> - have little contact with followers and are described as indifferent, noncommittal, resigned, and apathetic</a:t>
            </a:r>
            <a:endParaRPr lang="en-US">
              <a:solidFill>
                <a:schemeClr val="tx1"/>
              </a:solidFill>
            </a:endParaRPr>
          </a:p>
          <a:p>
            <a:pPr lvl="2" eaLnBrk="1" hangingPunct="1">
              <a:lnSpc>
                <a:spcPct val="90000"/>
              </a:lnSpc>
            </a:pPr>
            <a:endParaRPr lang="en-US" sz="1800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362200" y="17526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6019800" y="1752600"/>
            <a:ext cx="36576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Role Focus</a:t>
            </a:r>
          </a:p>
        </p:txBody>
      </p:sp>
    </p:spTree>
    <p:extLst>
      <p:ext uri="{BB962C8B-B14F-4D97-AF65-F5344CB8AC3E}">
        <p14:creationId xmlns:p14="http://schemas.microsoft.com/office/powerpoint/2010/main" val="1214977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752600" y="457200"/>
            <a:ext cx="83820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/>
              <a:t>Middle-of-the-Road (5,5)</a:t>
            </a: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sz="half" idx="1"/>
          </p:nvPr>
        </p:nvSpPr>
        <p:spPr>
          <a:xfrm>
            <a:off x="1524000" y="2133600"/>
            <a:ext cx="3505200" cy="2971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>
                <a:solidFill>
                  <a:srgbClr val="333399"/>
                </a:solidFill>
              </a:rPr>
              <a:t>Adequate organizational performance possible through balancing the necessity of getting work done while maintaining satisfactory morale </a:t>
            </a:r>
          </a:p>
        </p:txBody>
      </p:sp>
      <p:sp>
        <p:nvSpPr>
          <p:cNvPr id="26628" name="Rectangle 1028"/>
          <p:cNvSpPr>
            <a:spLocks noGrp="1" noChangeArrowheads="1"/>
          </p:cNvSpPr>
          <p:nvPr>
            <p:ph sz="half" idx="2"/>
          </p:nvPr>
        </p:nvSpPr>
        <p:spPr>
          <a:xfrm>
            <a:off x="5105400" y="2133600"/>
            <a:ext cx="5181600" cy="45720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/>
              <a:t>Leaders who are compromisers; have </a:t>
            </a:r>
            <a:r>
              <a:rPr lang="en-US" sz="2400" b="1" i="1">
                <a:solidFill>
                  <a:srgbClr val="006666"/>
                </a:solidFill>
              </a:rPr>
              <a:t>intermediate</a:t>
            </a:r>
            <a:r>
              <a:rPr lang="en-US" sz="2400" b="1"/>
              <a:t> concern for task and people who do task</a:t>
            </a:r>
          </a:p>
          <a:p>
            <a:pPr eaLnBrk="1" hangingPunct="1">
              <a:lnSpc>
                <a:spcPct val="90000"/>
              </a:lnSpc>
            </a:pPr>
            <a:r>
              <a:rPr lang="en-US" sz="2400">
                <a:solidFill>
                  <a:srgbClr val="003366"/>
                </a:solidFill>
              </a:rPr>
              <a:t>To achieve equilibrium</a:t>
            </a:r>
            <a:r>
              <a:rPr lang="en-US" sz="2400"/>
              <a:t>, leader avoids conflict while emphasizing moderate levels of production and interpersonal relationships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>
                <a:solidFill>
                  <a:srgbClr val="006666"/>
                </a:solidFill>
              </a:rPr>
              <a:t>5,5 leaders</a:t>
            </a:r>
            <a:r>
              <a:rPr lang="en-US" sz="2400"/>
              <a:t> - described as expedient; prefers the middle ground, soft-pedals disagreement, swallows convictions in the interest of “progress”</a:t>
            </a:r>
          </a:p>
        </p:txBody>
      </p:sp>
      <p:sp>
        <p:nvSpPr>
          <p:cNvPr id="26629" name="Text Box 1029"/>
          <p:cNvSpPr txBox="1">
            <a:spLocks noChangeArrowheads="1"/>
          </p:cNvSpPr>
          <p:nvPr/>
        </p:nvSpPr>
        <p:spPr bwMode="auto">
          <a:xfrm>
            <a:off x="2057400" y="15240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  <p:sp>
        <p:nvSpPr>
          <p:cNvPr id="26630" name="Text Box 1030"/>
          <p:cNvSpPr txBox="1">
            <a:spLocks noChangeArrowheads="1"/>
          </p:cNvSpPr>
          <p:nvPr/>
        </p:nvSpPr>
        <p:spPr bwMode="auto">
          <a:xfrm>
            <a:off x="5334000" y="1524000"/>
            <a:ext cx="36576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Role Focus</a:t>
            </a:r>
          </a:p>
        </p:txBody>
      </p:sp>
    </p:spTree>
    <p:extLst>
      <p:ext uri="{BB962C8B-B14F-4D97-AF65-F5344CB8AC3E}">
        <p14:creationId xmlns:p14="http://schemas.microsoft.com/office/powerpoint/2010/main" val="4061104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457200"/>
            <a:ext cx="83820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/>
              <a:t>Team (9,9)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714500" y="1905000"/>
            <a:ext cx="3467100" cy="3810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>
                <a:solidFill>
                  <a:srgbClr val="333399"/>
                </a:solidFill>
              </a:rPr>
              <a:t>Work accomplished through committed people; interdependence via a “common stake” in the organization’s purpose, which leads to relationships of trust and respect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410200" y="1905000"/>
            <a:ext cx="5029200" cy="4495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i="1">
                <a:solidFill>
                  <a:srgbClr val="006666"/>
                </a:solidFill>
              </a:rPr>
              <a:t>Strong</a:t>
            </a:r>
            <a:r>
              <a:rPr lang="en-US" sz="2400" b="1">
                <a:solidFill>
                  <a:srgbClr val="006666"/>
                </a:solidFill>
              </a:rPr>
              <a:t> </a:t>
            </a:r>
            <a:r>
              <a:rPr lang="en-US" sz="2400" b="1"/>
              <a:t>emphasis on </a:t>
            </a:r>
            <a:r>
              <a:rPr lang="en-US" sz="2400" b="1" i="1">
                <a:solidFill>
                  <a:srgbClr val="006666"/>
                </a:solidFill>
              </a:rPr>
              <a:t>both </a:t>
            </a:r>
            <a:r>
              <a:rPr lang="en-US" sz="2400" b="1"/>
              <a:t>tasks and interpersonal relationships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Promotes high degree of participation &amp; teamwork, satisfies basic need of employee to be involved &amp; committed to their work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i="1">
                <a:solidFill>
                  <a:srgbClr val="006666"/>
                </a:solidFill>
              </a:rPr>
              <a:t>9,9 leaders</a:t>
            </a:r>
            <a:r>
              <a:rPr lang="en-US" sz="2400"/>
              <a:t>  - stimulates participation, acts determined, makes priorities clear, follows through, behaves open-mindedly and enjoys working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286000" y="13716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562600" y="1371600"/>
            <a:ext cx="4090988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Role Focus</a:t>
            </a:r>
          </a:p>
        </p:txBody>
      </p:sp>
    </p:spTree>
    <p:extLst>
      <p:ext uri="{BB962C8B-B14F-4D97-AF65-F5344CB8AC3E}">
        <p14:creationId xmlns:p14="http://schemas.microsoft.com/office/powerpoint/2010/main" val="2371718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609600"/>
            <a:ext cx="8382000" cy="762000"/>
          </a:xfrm>
        </p:spPr>
        <p:txBody>
          <a:bodyPr/>
          <a:lstStyle/>
          <a:p>
            <a:pPr eaLnBrk="1" hangingPunct="1"/>
            <a:r>
              <a:rPr lang="en-US" sz="4000"/>
              <a:t>Paternalism/Maternalism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905000" y="2438400"/>
            <a:ext cx="3543300" cy="403860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333399"/>
                </a:solidFill>
              </a:rPr>
              <a:t>Reward and approval are bestowed on people in return for loyalty and obedience; failure to comply leads to punishment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867400" y="2438400"/>
            <a:ext cx="4495800" cy="4114800"/>
          </a:xfrm>
        </p:spPr>
        <p:txBody>
          <a:bodyPr/>
          <a:lstStyle/>
          <a:p>
            <a:pPr eaLnBrk="1" hangingPunct="1"/>
            <a:r>
              <a:rPr lang="en-US" sz="2400" b="1"/>
              <a:t>Leaders who use</a:t>
            </a:r>
            <a:r>
              <a:rPr lang="en-US" sz="2400" b="1" i="1">
                <a:solidFill>
                  <a:srgbClr val="006666"/>
                </a:solidFill>
              </a:rPr>
              <a:t> both</a:t>
            </a:r>
            <a:r>
              <a:rPr lang="en-US" sz="2400" b="1"/>
              <a:t> 1,9 and 9,1 </a:t>
            </a:r>
            <a:r>
              <a:rPr lang="en-US" sz="2400" b="1" i="1">
                <a:solidFill>
                  <a:srgbClr val="006666"/>
                </a:solidFill>
              </a:rPr>
              <a:t>without integrating</a:t>
            </a:r>
            <a:r>
              <a:rPr lang="en-US" sz="2400" b="1"/>
              <a:t> the two</a:t>
            </a:r>
          </a:p>
          <a:p>
            <a:pPr eaLnBrk="1" hangingPunct="1"/>
            <a:r>
              <a:rPr lang="en-US" sz="2400"/>
              <a:t>The “</a:t>
            </a:r>
            <a:r>
              <a:rPr lang="en-US" sz="2400" i="1">
                <a:solidFill>
                  <a:srgbClr val="006666"/>
                </a:solidFill>
              </a:rPr>
              <a:t>benevolent dictator</a:t>
            </a:r>
            <a:r>
              <a:rPr lang="en-US" sz="2400" i="1"/>
              <a:t>”;</a:t>
            </a:r>
            <a:r>
              <a:rPr lang="en-US" sz="2400"/>
              <a:t> acts gracious for purpose of goal accomplishment</a:t>
            </a:r>
          </a:p>
          <a:p>
            <a:pPr eaLnBrk="1" hangingPunct="1"/>
            <a:r>
              <a:rPr lang="en-US" sz="2400"/>
              <a:t>Treats people as though they were disassociated from the task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438400" y="17526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6019800" y="1752600"/>
            <a:ext cx="36576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Role Focus</a:t>
            </a:r>
          </a:p>
        </p:txBody>
      </p:sp>
    </p:spTree>
    <p:extLst>
      <p:ext uri="{BB962C8B-B14F-4D97-AF65-F5344CB8AC3E}">
        <p14:creationId xmlns:p14="http://schemas.microsoft.com/office/powerpoint/2010/main" val="2630880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533400"/>
            <a:ext cx="8382000" cy="762000"/>
          </a:xfrm>
        </p:spPr>
        <p:txBody>
          <a:bodyPr/>
          <a:lstStyle/>
          <a:p>
            <a:pPr eaLnBrk="1" hangingPunct="1"/>
            <a:r>
              <a:rPr lang="en-US"/>
              <a:t>Opportunism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95500" y="2133600"/>
            <a:ext cx="3314700" cy="3276600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sz="2400" b="1">
                <a:solidFill>
                  <a:srgbClr val="333399"/>
                </a:solidFill>
              </a:rPr>
              <a:t>People adapt and shift to any grid style needed to gain maximum advantage</a:t>
            </a:r>
            <a:endParaRPr lang="en-US" sz="2400">
              <a:solidFill>
                <a:srgbClr val="333399"/>
              </a:solidFill>
            </a:endParaRPr>
          </a:p>
        </p:txBody>
      </p:sp>
      <p:sp>
        <p:nvSpPr>
          <p:cNvPr id="327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867400" y="2133600"/>
            <a:ext cx="4495800" cy="4114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/>
              <a:t>Performance occurs according to a system of selfish gain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Leader uses any</a:t>
            </a:r>
            <a:r>
              <a:rPr lang="en-US" sz="2400">
                <a:solidFill>
                  <a:srgbClr val="6600CC"/>
                </a:solidFill>
              </a:rPr>
              <a:t> </a:t>
            </a:r>
            <a:r>
              <a:rPr lang="en-US" sz="2400" i="1">
                <a:solidFill>
                  <a:srgbClr val="006666"/>
                </a:solidFill>
              </a:rPr>
              <a:t>combination</a:t>
            </a:r>
            <a:r>
              <a:rPr lang="en-US" sz="2400" i="1">
                <a:solidFill>
                  <a:srgbClr val="6600CC"/>
                </a:solidFill>
              </a:rPr>
              <a:t> </a:t>
            </a:r>
            <a:r>
              <a:rPr lang="en-US" sz="2400"/>
              <a:t>of the basic five styles for the purpose of personal advancement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/>
              <a:t>Leader usually has a</a:t>
            </a:r>
            <a:r>
              <a:rPr lang="en-US" sz="2400">
                <a:solidFill>
                  <a:srgbClr val="6600CC"/>
                </a:solidFill>
              </a:rPr>
              <a:t> </a:t>
            </a:r>
            <a:r>
              <a:rPr lang="en-US" sz="2400" i="1">
                <a:solidFill>
                  <a:srgbClr val="006666"/>
                </a:solidFill>
              </a:rPr>
              <a:t>dominant</a:t>
            </a:r>
            <a:r>
              <a:rPr lang="en-US" sz="2400">
                <a:solidFill>
                  <a:srgbClr val="6600CC"/>
                </a:solidFill>
              </a:rPr>
              <a:t> </a:t>
            </a:r>
            <a:r>
              <a:rPr lang="en-US" sz="2400"/>
              <a:t>grid style used in most situations and a </a:t>
            </a:r>
            <a:r>
              <a:rPr lang="en-US" sz="2400" i="1"/>
              <a:t>backup</a:t>
            </a:r>
            <a:r>
              <a:rPr lang="en-US" sz="2400"/>
              <a:t> style that is reverted to when under pressure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667000" y="1600200"/>
            <a:ext cx="20574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Definition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019800" y="1600200"/>
            <a:ext cx="3657600" cy="457200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</a:rPr>
              <a:t>Role Focus</a:t>
            </a:r>
          </a:p>
        </p:txBody>
      </p:sp>
    </p:spTree>
    <p:extLst>
      <p:ext uri="{BB962C8B-B14F-4D97-AF65-F5344CB8AC3E}">
        <p14:creationId xmlns:p14="http://schemas.microsoft.com/office/powerpoint/2010/main" val="1074494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447800"/>
            <a:ext cx="5943600" cy="1295400"/>
          </a:xfrm>
        </p:spPr>
        <p:txBody>
          <a:bodyPr anchor="ctr">
            <a:normAutofit fontScale="90000"/>
          </a:bodyPr>
          <a:lstStyle/>
          <a:p>
            <a:pPr eaLnBrk="1" hangingPunct="1"/>
            <a:r>
              <a:rPr lang="en-US" sz="4400">
                <a:solidFill>
                  <a:srgbClr val="333399"/>
                </a:solidFill>
              </a:rPr>
              <a:t>How Does the Style Approach Work?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3352800"/>
            <a:ext cx="6019800" cy="1905000"/>
          </a:xfrm>
        </p:spPr>
        <p:txBody>
          <a:bodyPr>
            <a:normAutofit fontScale="85000" lnSpcReduction="20000"/>
          </a:bodyPr>
          <a:lstStyle/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Focus of Style Approach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Strengths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Criticisms</a:t>
            </a:r>
          </a:p>
          <a:p>
            <a:pPr algn="l" eaLnBrk="1" hangingPunct="1">
              <a:buFont typeface="Wingdings" panose="05000000000000000000" pitchFamily="2" charset="2"/>
              <a:buChar char="v"/>
            </a:pPr>
            <a:r>
              <a:rPr lang="en-US" sz="3200"/>
              <a:t> Application</a:t>
            </a:r>
          </a:p>
        </p:txBody>
      </p:sp>
    </p:spTree>
    <p:extLst>
      <p:ext uri="{BB962C8B-B14F-4D97-AF65-F5344CB8AC3E}">
        <p14:creationId xmlns:p14="http://schemas.microsoft.com/office/powerpoint/2010/main" val="361765804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990600"/>
            <a:ext cx="8382000" cy="838200"/>
          </a:xfrm>
        </p:spPr>
        <p:txBody>
          <a:bodyPr/>
          <a:lstStyle/>
          <a:p>
            <a:pPr eaLnBrk="1" hangingPunct="1"/>
            <a:r>
              <a:rPr lang="en-US"/>
              <a:t>Style Approach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95500" y="3048000"/>
            <a:ext cx="3695700" cy="2971800"/>
          </a:xfrm>
        </p:spPr>
        <p:txBody>
          <a:bodyPr/>
          <a:lstStyle/>
          <a:p>
            <a:pPr eaLnBrk="1" hangingPunct="1"/>
            <a:r>
              <a:rPr lang="en-US" sz="2400" b="1">
                <a:solidFill>
                  <a:srgbClr val="333399"/>
                </a:solidFill>
              </a:rPr>
              <a:t>Primarily a framework for assessing leadership in a broad way, as behavior with a task and relationship dimension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943600" y="3048000"/>
            <a:ext cx="4191000" cy="2286000"/>
          </a:xfrm>
        </p:spPr>
        <p:txBody>
          <a:bodyPr/>
          <a:lstStyle/>
          <a:p>
            <a:pPr eaLnBrk="1" hangingPunct="1"/>
            <a:r>
              <a:rPr lang="en-US" b="1"/>
              <a:t>Offers a means of assessing in a general way the behaviors of leaders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2857500" y="2362200"/>
            <a:ext cx="2057400" cy="369332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Focus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6019800" y="2362200"/>
            <a:ext cx="3657600" cy="369332"/>
          </a:xfrm>
          <a:prstGeom prst="rect">
            <a:avLst/>
          </a:prstGeom>
          <a:solidFill>
            <a:srgbClr val="333399"/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Overall Scope</a:t>
            </a:r>
          </a:p>
        </p:txBody>
      </p:sp>
    </p:spTree>
    <p:extLst>
      <p:ext uri="{BB962C8B-B14F-4D97-AF65-F5344CB8AC3E}">
        <p14:creationId xmlns:p14="http://schemas.microsoft.com/office/powerpoint/2010/main" val="46769462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534400" cy="762000"/>
          </a:xfrm>
        </p:spPr>
        <p:txBody>
          <a:bodyPr/>
          <a:lstStyle/>
          <a:p>
            <a:pPr eaLnBrk="1" hangingPunct="1"/>
            <a:r>
              <a:rPr lang="en-US"/>
              <a:t>Strengths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600200"/>
            <a:ext cx="8763000" cy="5029200"/>
          </a:xfrm>
        </p:spPr>
        <p:txBody>
          <a:bodyPr/>
          <a:lstStyle/>
          <a:p>
            <a:pPr eaLnBrk="1" hangingPunct="1">
              <a:spcAft>
                <a:spcPct val="20000"/>
              </a:spcAft>
            </a:pPr>
            <a:r>
              <a:rPr lang="en-US" sz="2400" dirty="0"/>
              <a:t>Style Approach marked a </a:t>
            </a:r>
            <a:r>
              <a:rPr lang="en-US" sz="2400" b="1" i="1" dirty="0">
                <a:solidFill>
                  <a:srgbClr val="660066"/>
                </a:solidFill>
              </a:rPr>
              <a:t>major shift</a:t>
            </a:r>
            <a:r>
              <a:rPr lang="en-US" sz="2400" dirty="0"/>
              <a:t> in leadership research from exclusively trait focused to include behaviors and actions of leaders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b="1" i="1" dirty="0">
                <a:solidFill>
                  <a:srgbClr val="006699"/>
                </a:solidFill>
              </a:rPr>
              <a:t>Broad range</a:t>
            </a:r>
            <a:r>
              <a:rPr lang="en-US" sz="2400" dirty="0"/>
              <a:t> of studies on leadership style validates and gives credibility to the basic tenets of the approach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/>
              <a:t>At conceptual level, a leader’s style is composed of two major types of behaviors: </a:t>
            </a:r>
            <a:r>
              <a:rPr lang="en-US" sz="2400" b="1" i="1" dirty="0">
                <a:solidFill>
                  <a:srgbClr val="333399"/>
                </a:solidFill>
              </a:rPr>
              <a:t>task and relationship</a:t>
            </a:r>
          </a:p>
          <a:p>
            <a:pPr eaLnBrk="1" hangingPunct="1">
              <a:spcAft>
                <a:spcPct val="20000"/>
              </a:spcAft>
            </a:pPr>
            <a:r>
              <a:rPr lang="en-US" sz="2400" dirty="0"/>
              <a:t>The style approach is heuristic - leaders can learn a lot about themselves and how they come across to others by trying to see their behaviors in light of the task and relationship dimensions</a:t>
            </a:r>
          </a:p>
        </p:txBody>
      </p:sp>
    </p:spTree>
    <p:extLst>
      <p:ext uri="{BB962C8B-B14F-4D97-AF65-F5344CB8AC3E}">
        <p14:creationId xmlns:p14="http://schemas.microsoft.com/office/powerpoint/2010/main" val="4091011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534400" cy="914400"/>
          </a:xfrm>
        </p:spPr>
        <p:txBody>
          <a:bodyPr/>
          <a:lstStyle/>
          <a:p>
            <a:pPr eaLnBrk="1" hangingPunct="1"/>
            <a:r>
              <a:rPr lang="en-US"/>
              <a:t>Criticisms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2362200" y="1905000"/>
            <a:ext cx="7772400" cy="3810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/>
              <a:t>Research has </a:t>
            </a:r>
            <a:r>
              <a:rPr lang="en-US" sz="2400" b="1" i="1" dirty="0">
                <a:solidFill>
                  <a:srgbClr val="006666"/>
                </a:solidFill>
              </a:rPr>
              <a:t>not</a:t>
            </a:r>
            <a:r>
              <a:rPr lang="en-US" sz="2400" dirty="0"/>
              <a:t> adequately demonstrated how leaders’ styles are associated with performance outcomes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b="1" i="1" dirty="0">
                <a:solidFill>
                  <a:srgbClr val="990099"/>
                </a:solidFill>
              </a:rPr>
              <a:t>No universal</a:t>
            </a:r>
            <a:r>
              <a:rPr lang="en-US" sz="2400" dirty="0"/>
              <a:t> style of leadership that could be effective in almost every situation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sz="2400" dirty="0"/>
              <a:t>Implies that the most effective leadership style is </a:t>
            </a:r>
            <a:r>
              <a:rPr lang="en-US" sz="2400" b="1" i="1" dirty="0">
                <a:solidFill>
                  <a:schemeClr val="accent1"/>
                </a:solidFill>
              </a:rPr>
              <a:t>High-High</a:t>
            </a:r>
            <a:r>
              <a:rPr lang="en-US" sz="2400" dirty="0"/>
              <a:t> style (i.e., high task/high relationship); research finding support is limited</a:t>
            </a:r>
          </a:p>
        </p:txBody>
      </p:sp>
    </p:spTree>
    <p:extLst>
      <p:ext uri="{BB962C8B-B14F-4D97-AF65-F5344CB8AC3E}">
        <p14:creationId xmlns:p14="http://schemas.microsoft.com/office/powerpoint/2010/main" val="2443038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534400" cy="762000"/>
          </a:xfrm>
        </p:spPr>
        <p:txBody>
          <a:bodyPr/>
          <a:lstStyle/>
          <a:p>
            <a:pPr eaLnBrk="1" hangingPunct="1"/>
            <a:r>
              <a:rPr lang="en-US"/>
              <a:t>Application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828800" y="1676400"/>
            <a:ext cx="6477000" cy="4495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Aft>
                <a:spcPct val="15000"/>
              </a:spcAft>
            </a:pPr>
            <a:r>
              <a:rPr lang="en-US" sz="2000" dirty="0"/>
              <a:t>Many leadership training and development programs are designed along the lines of the style approach.</a:t>
            </a:r>
          </a:p>
          <a:p>
            <a:pPr eaLnBrk="1" hangingPunct="1">
              <a:lnSpc>
                <a:spcPct val="90000"/>
              </a:lnSpc>
              <a:spcAft>
                <a:spcPct val="15000"/>
              </a:spcAft>
            </a:pPr>
            <a:r>
              <a:rPr lang="en-US" sz="2000" dirty="0"/>
              <a:t>By assessing their own style, managers can determine how they are perceived by others and how they could change their behaviors to become more effective.</a:t>
            </a:r>
          </a:p>
          <a:p>
            <a:pPr eaLnBrk="1" hangingPunct="1">
              <a:lnSpc>
                <a:spcPct val="90000"/>
              </a:lnSpc>
              <a:spcAft>
                <a:spcPct val="15000"/>
              </a:spcAft>
            </a:pPr>
            <a:r>
              <a:rPr lang="en-US" sz="2000" dirty="0"/>
              <a:t>The style approach applies to nearly everything a leader does.</a:t>
            </a:r>
          </a:p>
        </p:txBody>
      </p:sp>
      <p:graphicFrame>
        <p:nvGraphicFramePr>
          <p:cNvPr id="43012" name="Object 9"/>
          <p:cNvGraphicFramePr>
            <a:graphicFrameLocks/>
          </p:cNvGraphicFramePr>
          <p:nvPr/>
        </p:nvGraphicFramePr>
        <p:xfrm>
          <a:off x="7543800" y="3886200"/>
          <a:ext cx="2724150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Microsoft ClipArt Gallery" r:id="rId4" imgW="3657600" imgH="3089265" progId="MS_ClipArt_Gallery">
                  <p:embed/>
                </p:oleObj>
              </mc:Choice>
              <mc:Fallback>
                <p:oleObj name="Microsoft ClipArt Gallery" r:id="rId4" imgW="3657600" imgH="3089265" progId="MS_ClipArt_Gallery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3886200"/>
                        <a:ext cx="2724150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267014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89</TotalTime>
  <Words>1146</Words>
  <Application>Microsoft Office PowerPoint</Application>
  <PresentationFormat>Widescreen</PresentationFormat>
  <Paragraphs>164</Paragraphs>
  <Slides>21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Wingdings</vt:lpstr>
      <vt:lpstr>Wingdings 3</vt:lpstr>
      <vt:lpstr>Wisp</vt:lpstr>
      <vt:lpstr>Microsoft ClipArt Gallery</vt:lpstr>
      <vt:lpstr>Leadership</vt:lpstr>
      <vt:lpstr>Overview</vt:lpstr>
      <vt:lpstr>      Style Approach Description</vt:lpstr>
      <vt:lpstr>Ohio State Studies</vt:lpstr>
      <vt:lpstr>Ohio State Studies, cont’d.</vt:lpstr>
      <vt:lpstr>University of Michigan Studies</vt:lpstr>
      <vt:lpstr>Blake &amp; Mouton’s Managerial (Leadership) Grid</vt:lpstr>
      <vt:lpstr>Historical Perspective Blake &amp; Mouton’s Managerial Leadership Grid</vt:lpstr>
      <vt:lpstr>The Leadership Grid</vt:lpstr>
      <vt:lpstr>Authority-Compliance (9,1)</vt:lpstr>
      <vt:lpstr>Country Club (1,9)</vt:lpstr>
      <vt:lpstr>Impoverished (1,1)</vt:lpstr>
      <vt:lpstr>Middle-of-the-Road (5,5)</vt:lpstr>
      <vt:lpstr>Team (9,9)</vt:lpstr>
      <vt:lpstr>Paternalism/Maternalism</vt:lpstr>
      <vt:lpstr>Opportunism</vt:lpstr>
      <vt:lpstr>How Does the Style Approach Work?</vt:lpstr>
      <vt:lpstr>Style Approach</vt:lpstr>
      <vt:lpstr>Strengths</vt:lpstr>
      <vt:lpstr>Criticisms</vt:lpstr>
      <vt:lpstr>Application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</dc:title>
  <dc:creator>vijay kumar</dc:creator>
  <cp:lastModifiedBy>SAIF SAMI</cp:lastModifiedBy>
  <cp:revision>9</cp:revision>
  <dcterms:created xsi:type="dcterms:W3CDTF">2015-02-22T13:35:39Z</dcterms:created>
  <dcterms:modified xsi:type="dcterms:W3CDTF">2019-06-24T13:04:05Z</dcterms:modified>
</cp:coreProperties>
</file>